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7E2EC74-CD4F-4047-837D-53789964CC2C}">
  <a:tblStyle styleId="{B7E2EC74-CD4F-4047-837D-53789964CC2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Halant-regular.fntdata"/><Relationship Id="rId14" Type="http://schemas.openxmlformats.org/officeDocument/2006/relationships/slide" Target="slides/slide8.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slideMaster" Target="slideMasters/slideMaster1.xml"/><Relationship Id="rId19" Type="http://schemas.openxmlformats.org/officeDocument/2006/relationships/font" Target="fonts/Inter-italic.fntdata"/><Relationship Id="rId6" Type="http://schemas.openxmlformats.org/officeDocument/2006/relationships/notesMaster" Target="notesMasters/notesMaster1.xml"/><Relationship Id="rId18" Type="http://schemas.openxmlformats.org/officeDocument/2006/relationships/font" Target="fonts/Inter-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23067c7b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23067c7b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2bb3afd6b0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2bb3afd6b0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2bb3afd6b0_0_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2bb3afd6b0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2bb3afd6b0_0_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2bb3afd6b0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2bb3afd6b0_0_1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2bb3afd6b0_0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2bb3afd6b0_0_14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2bb3afd6b0_0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2bb3afd6b0_0_7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2bb3afd6b0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2bb3afd6b0_0_1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2bb3afd6b0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hyperlink" Target="https://www.youtube.com/watch?v=UBI6ZzaP2U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hyperlink" Target="https://www.youtube.com/watch?v=UBI6ZzaP2Uk"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End of WWI &amp; Its Impacts Guided Notes</a:t>
            </a:r>
            <a:endParaRPr sz="20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60" name="Google Shape;60;p13"/>
          <p:cNvGraphicFramePr/>
          <p:nvPr/>
        </p:nvGraphicFramePr>
        <p:xfrm>
          <a:off x="455300" y="1437300"/>
          <a:ext cx="3000000" cy="3000000"/>
        </p:xfrm>
        <a:graphic>
          <a:graphicData uri="http://schemas.openxmlformats.org/drawingml/2006/table">
            <a:tbl>
              <a:tblPr>
                <a:noFill/>
                <a:tableStyleId>{B7E2EC74-CD4F-4047-837D-53789964CC2C}</a:tableStyleId>
              </a:tblPr>
              <a:tblGrid>
                <a:gridCol w="4350900"/>
                <a:gridCol w="2725650"/>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a:t>
                      </a:r>
                      <a:endParaRPr sz="13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 World War I leads to World War II as day follows night. By the end of World War I, everybody is looking to get advantage. World War I didn't really end in 1918. It brutalized an entire generation of Europeans. It brutalized an entire generation of people around the world. And it made them realize that war on this scale was not only possible, but actually thinkable. There's a wonderful, wonderful political cartoon where the fat politicians and generals are walking out of Versailles and there's a little tiny boy and he's crying in the corner. And I'm not kidding, he says, “I'm cannon fodder for 1940.” They knew, anyone with half a brain knew, that the treaty of Versailles was essentially the starting gun for the Second World War. Essentially what happened is that you create such an unstable economy and so much animosity between nations that you're just seeding the field of war to rise and grow again. A lot of the anger, animosity, resentment that fuels the rise of the National Socialists and Adolf Hitler in Germany can be directly tied to that. It would be difficult to argue that that's simply propaganda that's utilized by Adolf Hitler. These were very difficult terms for the German people to handle. And it creates this bunker mentality, this “us against the world” mentality, that ultimately will play out in Hitler being able to create a program that appeals to that sentiment. To the average German, they have been sold out by the politicians. In particular, it made people like Adolf Hitler, who had fought, after all, in the German army in World War I, think that if only the Germans could do it again, but do it right this time, they could actually win. We call it World War I, World War II, but it's really two different stages of one global conflict. Just happens that people put their arms down for a twenty year period, and then they went back to fighting again.</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Halant"/>
                          <a:ea typeface="Halant"/>
                          <a:cs typeface="Halant"/>
                          <a:sym typeface="Halant"/>
                        </a:rPr>
                        <a:t>Source: Will Dyson, “Peace and Future Cannon Fodder,” </a:t>
                      </a:r>
                      <a:r>
                        <a:rPr i="1" lang="en" sz="1200">
                          <a:solidFill>
                            <a:schemeClr val="dk1"/>
                          </a:solidFill>
                          <a:latin typeface="Halant"/>
                          <a:ea typeface="Halant"/>
                          <a:cs typeface="Halant"/>
                          <a:sym typeface="Halant"/>
                        </a:rPr>
                        <a:t>The Butte Daily Bulletin</a:t>
                      </a:r>
                      <a:r>
                        <a:rPr lang="en" sz="1200">
                          <a:solidFill>
                            <a:schemeClr val="dk1"/>
                          </a:solidFill>
                          <a:latin typeface="Halant"/>
                          <a:ea typeface="Halant"/>
                          <a:cs typeface="Halant"/>
                          <a:sym typeface="Halant"/>
                        </a:rPr>
                        <a:t>, June 24, 1919.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 </a:t>
                      </a:r>
                      <a:r>
                        <a:rPr lang="en" sz="1000">
                          <a:solidFill>
                            <a:schemeClr val="dk1"/>
                          </a:solidFill>
                          <a:latin typeface="Inter"/>
                          <a:ea typeface="Inter"/>
                          <a:cs typeface="Inter"/>
                          <a:sym typeface="Inter"/>
                        </a:rPr>
                        <a:t>Fodder: Literally means food for livestock; is used figuratively to mean people or things that are considered expendable or easily sacrificed</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61" name="Google Shape;61;p13"/>
          <p:cNvSpPr txBox="1"/>
          <p:nvPr/>
        </p:nvSpPr>
        <p:spPr>
          <a:xfrm>
            <a:off x="455300" y="7148400"/>
            <a:ext cx="6861900" cy="221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Questions:</a:t>
            </a:r>
            <a:endParaRPr b="1" sz="1200">
              <a:solidFill>
                <a:srgbClr val="000000"/>
              </a:solidFill>
              <a:latin typeface="Halant"/>
              <a:ea typeface="Halant"/>
              <a:cs typeface="Halant"/>
              <a:sym typeface="Halant"/>
            </a:endParaRPr>
          </a:p>
          <a:p>
            <a:pPr indent="0" lvl="0" marL="0" rtl="0" algn="l">
              <a:spcBef>
                <a:spcPts val="0"/>
              </a:spcBef>
              <a:spcAft>
                <a:spcPts val="0"/>
              </a:spcAft>
              <a:buNone/>
            </a:pPr>
            <a:r>
              <a:t/>
            </a:r>
            <a:endParaRPr b="1"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What message does the political cartoon convey?</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How did </a:t>
            </a:r>
            <a:r>
              <a:rPr lang="en" sz="1200">
                <a:latin typeface="Inter"/>
                <a:ea typeface="Inter"/>
                <a:cs typeface="Inter"/>
                <a:sym typeface="Inter"/>
              </a:rPr>
              <a:t>the Treaty of Versailles contribute to the start of World War II?</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pic>
        <p:nvPicPr>
          <p:cNvPr id="62" name="Google Shape;62;p13"/>
          <p:cNvPicPr preferRelativeResize="0"/>
          <p:nvPr/>
        </p:nvPicPr>
        <p:blipFill>
          <a:blip r:embed="rId5">
            <a:alphaModFix/>
          </a:blip>
          <a:stretch>
            <a:fillRect/>
          </a:stretch>
        </p:blipFill>
        <p:spPr>
          <a:xfrm>
            <a:off x="4858725" y="2152413"/>
            <a:ext cx="2592299" cy="3183712"/>
          </a:xfrm>
          <a:prstGeom prst="rect">
            <a:avLst/>
          </a:prstGeom>
          <a:noFill/>
          <a:ln>
            <a:noFill/>
          </a:ln>
        </p:spPr>
      </p:pic>
      <p:sp>
        <p:nvSpPr>
          <p:cNvPr id="63" name="Google Shape;63;p13"/>
          <p:cNvSpPr txBox="1"/>
          <p:nvPr/>
        </p:nvSpPr>
        <p:spPr>
          <a:xfrm>
            <a:off x="457200" y="838200"/>
            <a:ext cx="71124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Watch the video, </a:t>
            </a:r>
            <a:r>
              <a:rPr lang="en" sz="1200" u="sng">
                <a:solidFill>
                  <a:schemeClr val="hlink"/>
                </a:solidFill>
                <a:latin typeface="Halant"/>
                <a:ea typeface="Halant"/>
                <a:cs typeface="Halant"/>
                <a:sym typeface="Halant"/>
                <a:hlinkClick r:id="rId6"/>
              </a:rPr>
              <a:t>“Did World War I Lead to World War II?”</a:t>
            </a:r>
            <a:r>
              <a:rPr lang="en" sz="1200">
                <a:solidFill>
                  <a:schemeClr val="dk1"/>
                </a:solidFill>
                <a:latin typeface="Halant"/>
                <a:ea typeface="Halant"/>
                <a:cs typeface="Halant"/>
                <a:sym typeface="Halant"/>
              </a:rPr>
              <a:t> and view the political cartoon. Then answer the questions that follow.</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sp>
        <p:nvSpPr>
          <p:cNvPr id="68" name="Google Shape;68;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End of WWI Guided Notes </a:t>
            </a:r>
            <a:endParaRPr sz="2000">
              <a:solidFill>
                <a:schemeClr val="dk1"/>
              </a:solidFill>
              <a:latin typeface="Halant"/>
              <a:ea typeface="Halant"/>
              <a:cs typeface="Halant"/>
              <a:sym typeface="Halant"/>
            </a:endParaRPr>
          </a:p>
        </p:txBody>
      </p:sp>
      <p:pic>
        <p:nvPicPr>
          <p:cNvPr id="69" name="Google Shape;69;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2" name="Google Shape;72;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3" name="Google Shape;73;p14"/>
          <p:cNvSpPr txBox="1"/>
          <p:nvPr/>
        </p:nvSpPr>
        <p:spPr>
          <a:xfrm>
            <a:off x="594300" y="655288"/>
            <a:ext cx="6583800" cy="8496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The End of WWI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When did the armistice take effect?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human and financial costs of the Allies compare to the Central Powers?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goals of the “Big Four” leaders differ?</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it was appropriate for certain nations to be excluded? Why or why not?</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 two key principles of Wilson’s Fourteen Points.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most major disagreement at the Paris Peace Conference?</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main goal of the League of Nations? Why did the U.S. refuse to join?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maps, what happened to European empires as a result of World War I?</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Treaty of Versailles Gallery Walk</a:t>
            </a:r>
            <a:endParaRPr sz="2000">
              <a:solidFill>
                <a:schemeClr val="dk1"/>
              </a:solidFill>
              <a:latin typeface="Halant"/>
              <a:ea typeface="Halant"/>
              <a:cs typeface="Halant"/>
              <a:sym typeface="Halant"/>
            </a:endParaRPr>
          </a:p>
        </p:txBody>
      </p:sp>
      <p:pic>
        <p:nvPicPr>
          <p:cNvPr id="79" name="Google Shape;79;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0" name="Google Shape;80;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1" name="Google Shape;81;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2" name="Google Shape;82;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3" name="Google Shape;83;p15"/>
          <p:cNvSpPr txBox="1"/>
          <p:nvPr/>
        </p:nvSpPr>
        <p:spPr>
          <a:xfrm>
            <a:off x="594300" y="655288"/>
            <a:ext cx="65838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selected articles from the Treaty of Versailles. Consider the impact on Germany. Write either a summary of the impact or ask a question about the article.</a:t>
            </a:r>
            <a:endParaRPr sz="1200">
              <a:solidFill>
                <a:schemeClr val="dk1"/>
              </a:solidFill>
              <a:latin typeface="Halant"/>
              <a:ea typeface="Halant"/>
              <a:cs typeface="Halant"/>
              <a:sym typeface="Halant"/>
            </a:endParaRPr>
          </a:p>
        </p:txBody>
      </p:sp>
      <p:graphicFrame>
        <p:nvGraphicFramePr>
          <p:cNvPr id="84" name="Google Shape;84;p15"/>
          <p:cNvGraphicFramePr/>
          <p:nvPr/>
        </p:nvGraphicFramePr>
        <p:xfrm>
          <a:off x="952500" y="1400400"/>
          <a:ext cx="3000000" cy="3000000"/>
        </p:xfrm>
        <a:graphic>
          <a:graphicData uri="http://schemas.openxmlformats.org/drawingml/2006/table">
            <a:tbl>
              <a:tblPr>
                <a:noFill/>
                <a:tableStyleId>{B7E2EC74-CD4F-4047-837D-53789964CC2C}</a:tableStyleId>
              </a:tblPr>
              <a:tblGrid>
                <a:gridCol w="1334225"/>
                <a:gridCol w="4533175"/>
              </a:tblGrid>
              <a:tr h="397175">
                <a:tc>
                  <a:txBody>
                    <a:bodyPr/>
                    <a:lstStyle/>
                    <a:p>
                      <a:pPr indent="0" lvl="0" marL="0" rtl="0" algn="ctr">
                        <a:spcBef>
                          <a:spcPts val="0"/>
                        </a:spcBef>
                        <a:spcAft>
                          <a:spcPts val="0"/>
                        </a:spcAft>
                        <a:buNone/>
                      </a:pPr>
                      <a:r>
                        <a:rPr b="1" lang="en" sz="1200">
                          <a:latin typeface="Halant"/>
                          <a:ea typeface="Halant"/>
                          <a:cs typeface="Halant"/>
                          <a:sym typeface="Halant"/>
                        </a:rPr>
                        <a:t>Article(s)</a:t>
                      </a:r>
                      <a:endParaRPr b="1" sz="1200">
                        <a:latin typeface="Halant"/>
                        <a:ea typeface="Halant"/>
                        <a:cs typeface="Halant"/>
                        <a:sym typeface="Halant"/>
                      </a:endParaRPr>
                    </a:p>
                  </a:txBody>
                  <a:tcPr marT="91425" marB="91425" marR="91425" marL="91425"/>
                </a:tc>
                <a:tc>
                  <a:txBody>
                    <a:bodyPr/>
                    <a:lstStyle/>
                    <a:p>
                      <a:pPr indent="0" lvl="0" marL="0" rtl="0" algn="ctr">
                        <a:spcBef>
                          <a:spcPts val="0"/>
                        </a:spcBef>
                        <a:spcAft>
                          <a:spcPts val="0"/>
                        </a:spcAft>
                        <a:buNone/>
                      </a:pPr>
                      <a:r>
                        <a:rPr b="1" lang="en" sz="1200">
                          <a:latin typeface="Halant"/>
                          <a:ea typeface="Halant"/>
                          <a:cs typeface="Halant"/>
                          <a:sym typeface="Halant"/>
                        </a:rPr>
                        <a:t>Effects on Germany</a:t>
                      </a:r>
                      <a:endParaRPr b="1" sz="1200">
                        <a:latin typeface="Halant"/>
                        <a:ea typeface="Halant"/>
                        <a:cs typeface="Halant"/>
                        <a:sym typeface="Halant"/>
                      </a:endParaRPr>
                    </a:p>
                  </a:txBody>
                  <a:tcPr marT="91425" marB="91425" marR="91425" marL="91425"/>
                </a:tc>
              </a:tr>
              <a:tr h="720150">
                <a:tc>
                  <a:txBody>
                    <a:bodyPr/>
                    <a:lstStyle/>
                    <a:p>
                      <a:pPr indent="0" lvl="0" marL="0" rtl="0" algn="ctr">
                        <a:spcBef>
                          <a:spcPts val="0"/>
                        </a:spcBef>
                        <a:spcAft>
                          <a:spcPts val="0"/>
                        </a:spcAft>
                        <a:buNone/>
                      </a:pPr>
                      <a:r>
                        <a:rPr b="1" lang="en" sz="1200">
                          <a:latin typeface="Halant"/>
                          <a:ea typeface="Halant"/>
                          <a:cs typeface="Halant"/>
                          <a:sym typeface="Halant"/>
                        </a:rPr>
                        <a:t>42 &amp; 43</a:t>
                      </a:r>
                      <a:endParaRPr b="1" sz="1200">
                        <a:latin typeface="Halant"/>
                        <a:ea typeface="Halant"/>
                        <a:cs typeface="Halant"/>
                        <a:sym typeface="Halant"/>
                      </a:endParaRPr>
                    </a:p>
                  </a:txBody>
                  <a:tcPr marT="91425" marB="91425" marR="91425" marL="91425" anchor="ctr"/>
                </a:tc>
                <a:tc>
                  <a:txBody>
                    <a:bodyPr/>
                    <a:lstStyle/>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txBody>
                  <a:tcPr marT="91425" marB="91425" marR="91425" marL="91425"/>
                </a:tc>
              </a:tr>
              <a:tr h="720150">
                <a:tc>
                  <a:txBody>
                    <a:bodyPr/>
                    <a:lstStyle/>
                    <a:p>
                      <a:pPr indent="0" lvl="0" marL="0" rtl="0" algn="ctr">
                        <a:spcBef>
                          <a:spcPts val="0"/>
                        </a:spcBef>
                        <a:spcAft>
                          <a:spcPts val="0"/>
                        </a:spcAft>
                        <a:buNone/>
                      </a:pPr>
                      <a:r>
                        <a:rPr b="1" lang="en" sz="1200">
                          <a:latin typeface="Halant"/>
                          <a:ea typeface="Halant"/>
                          <a:cs typeface="Halant"/>
                          <a:sym typeface="Halant"/>
                        </a:rPr>
                        <a:t>45</a:t>
                      </a:r>
                      <a:endParaRPr b="1" sz="1200">
                        <a:latin typeface="Halant"/>
                        <a:ea typeface="Halant"/>
                        <a:cs typeface="Halant"/>
                        <a:sym typeface="Halant"/>
                      </a:endParaRPr>
                    </a:p>
                  </a:txBody>
                  <a:tcPr marT="91425" marB="91425" marR="91425" marL="91425" anchor="ctr"/>
                </a:tc>
                <a:tc>
                  <a:txBody>
                    <a:bodyPr/>
                    <a:lstStyle/>
                    <a:p>
                      <a:pPr indent="0" lvl="0" marL="0" rtl="0" algn="l">
                        <a:spcBef>
                          <a:spcPts val="0"/>
                        </a:spcBef>
                        <a:spcAft>
                          <a:spcPts val="0"/>
                        </a:spcAft>
                        <a:buNone/>
                      </a:pPr>
                      <a:r>
                        <a:t/>
                      </a:r>
                      <a:endParaRPr sz="1200">
                        <a:latin typeface="Halant"/>
                        <a:ea typeface="Halant"/>
                        <a:cs typeface="Halant"/>
                        <a:sym typeface="Halant"/>
                      </a:endParaRPr>
                    </a:p>
                  </a:txBody>
                  <a:tcPr marT="91425" marB="91425" marR="91425" marL="91425"/>
                </a:tc>
              </a:tr>
              <a:tr h="720150">
                <a:tc>
                  <a:txBody>
                    <a:bodyPr/>
                    <a:lstStyle/>
                    <a:p>
                      <a:pPr indent="0" lvl="0" marL="0" rtl="0" algn="ctr">
                        <a:spcBef>
                          <a:spcPts val="0"/>
                        </a:spcBef>
                        <a:spcAft>
                          <a:spcPts val="0"/>
                        </a:spcAft>
                        <a:buNone/>
                      </a:pPr>
                      <a:r>
                        <a:rPr b="1" lang="en" sz="1200">
                          <a:latin typeface="Halant"/>
                          <a:ea typeface="Halant"/>
                          <a:cs typeface="Halant"/>
                          <a:sym typeface="Halant"/>
                        </a:rPr>
                        <a:t>80 &amp; 119</a:t>
                      </a:r>
                      <a:endParaRPr b="1" sz="1200">
                        <a:latin typeface="Halant"/>
                        <a:ea typeface="Halant"/>
                        <a:cs typeface="Halant"/>
                        <a:sym typeface="Halant"/>
                      </a:endParaRPr>
                    </a:p>
                  </a:txBody>
                  <a:tcPr marT="91425" marB="91425" marR="91425" marL="91425" anchor="ctr"/>
                </a:tc>
                <a:tc>
                  <a:txBody>
                    <a:bodyPr/>
                    <a:lstStyle/>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txBody>
                  <a:tcPr marT="91425" marB="91425" marR="91425" marL="91425"/>
                </a:tc>
              </a:tr>
              <a:tr h="720150">
                <a:tc>
                  <a:txBody>
                    <a:bodyPr/>
                    <a:lstStyle/>
                    <a:p>
                      <a:pPr indent="0" lvl="0" marL="0" rtl="0" algn="ctr">
                        <a:spcBef>
                          <a:spcPts val="0"/>
                        </a:spcBef>
                        <a:spcAft>
                          <a:spcPts val="0"/>
                        </a:spcAft>
                        <a:buNone/>
                      </a:pPr>
                      <a:r>
                        <a:rPr b="1" lang="en" sz="1200">
                          <a:latin typeface="Halant"/>
                          <a:ea typeface="Halant"/>
                          <a:cs typeface="Halant"/>
                          <a:sym typeface="Halant"/>
                        </a:rPr>
                        <a:t>160</a:t>
                      </a:r>
                      <a:endParaRPr b="1" sz="1200">
                        <a:latin typeface="Halant"/>
                        <a:ea typeface="Halant"/>
                        <a:cs typeface="Halant"/>
                        <a:sym typeface="Halant"/>
                      </a:endParaRPr>
                    </a:p>
                  </a:txBody>
                  <a:tcPr marT="91425" marB="91425" marR="91425" marL="91425" anchor="ctr"/>
                </a:tc>
                <a:tc>
                  <a:txBody>
                    <a:bodyPr/>
                    <a:lstStyle/>
                    <a:p>
                      <a:pPr indent="0" lvl="0" marL="0" rtl="0" algn="l">
                        <a:spcBef>
                          <a:spcPts val="0"/>
                        </a:spcBef>
                        <a:spcAft>
                          <a:spcPts val="0"/>
                        </a:spcAft>
                        <a:buNone/>
                      </a:pPr>
                      <a:r>
                        <a:t/>
                      </a:r>
                      <a:endParaRPr sz="1200">
                        <a:latin typeface="Halant"/>
                        <a:ea typeface="Halant"/>
                        <a:cs typeface="Halant"/>
                        <a:sym typeface="Halant"/>
                      </a:endParaRPr>
                    </a:p>
                  </a:txBody>
                  <a:tcPr marT="91425" marB="91425" marR="91425" marL="91425"/>
                </a:tc>
              </a:tr>
              <a:tr h="720150">
                <a:tc>
                  <a:txBody>
                    <a:bodyPr/>
                    <a:lstStyle/>
                    <a:p>
                      <a:pPr indent="0" lvl="0" marL="0" rtl="0" algn="ctr">
                        <a:spcBef>
                          <a:spcPts val="0"/>
                        </a:spcBef>
                        <a:spcAft>
                          <a:spcPts val="0"/>
                        </a:spcAft>
                        <a:buNone/>
                      </a:pPr>
                      <a:r>
                        <a:rPr b="1" lang="en" sz="1200">
                          <a:latin typeface="Halant"/>
                          <a:ea typeface="Halant"/>
                          <a:cs typeface="Halant"/>
                          <a:sym typeface="Halant"/>
                        </a:rPr>
                        <a:t>181</a:t>
                      </a:r>
                      <a:endParaRPr b="1" sz="1200">
                        <a:latin typeface="Halant"/>
                        <a:ea typeface="Halant"/>
                        <a:cs typeface="Halant"/>
                        <a:sym typeface="Halant"/>
                      </a:endParaRPr>
                    </a:p>
                  </a:txBody>
                  <a:tcPr marT="91425" marB="91425" marR="91425" marL="91425" anchor="ctr"/>
                </a:tc>
                <a:tc>
                  <a:txBody>
                    <a:bodyPr/>
                    <a:lstStyle/>
                    <a:p>
                      <a:pPr indent="0" lvl="0" marL="0" rtl="0" algn="l">
                        <a:spcBef>
                          <a:spcPts val="0"/>
                        </a:spcBef>
                        <a:spcAft>
                          <a:spcPts val="0"/>
                        </a:spcAft>
                        <a:buNone/>
                      </a:pPr>
                      <a:r>
                        <a:t/>
                      </a:r>
                      <a:endParaRPr sz="1200">
                        <a:latin typeface="Halant"/>
                        <a:ea typeface="Halant"/>
                        <a:cs typeface="Halant"/>
                        <a:sym typeface="Halant"/>
                      </a:endParaRPr>
                    </a:p>
                  </a:txBody>
                  <a:tcPr marT="91425" marB="91425" marR="91425" marL="91425"/>
                </a:tc>
              </a:tr>
              <a:tr h="720150">
                <a:tc>
                  <a:txBody>
                    <a:bodyPr/>
                    <a:lstStyle/>
                    <a:p>
                      <a:pPr indent="0" lvl="0" marL="0" rtl="0" algn="ctr">
                        <a:spcBef>
                          <a:spcPts val="0"/>
                        </a:spcBef>
                        <a:spcAft>
                          <a:spcPts val="0"/>
                        </a:spcAft>
                        <a:buNone/>
                      </a:pPr>
                      <a:r>
                        <a:rPr b="1" lang="en" sz="1200">
                          <a:latin typeface="Halant"/>
                          <a:ea typeface="Halant"/>
                          <a:cs typeface="Halant"/>
                          <a:sym typeface="Halant"/>
                        </a:rPr>
                        <a:t>198</a:t>
                      </a:r>
                      <a:endParaRPr b="1" sz="1200">
                        <a:latin typeface="Halant"/>
                        <a:ea typeface="Halant"/>
                        <a:cs typeface="Halant"/>
                        <a:sym typeface="Halant"/>
                      </a:endParaRPr>
                    </a:p>
                  </a:txBody>
                  <a:tcPr marT="91425" marB="91425" marR="91425" marL="91425" anchor="ctr"/>
                </a:tc>
                <a:tc>
                  <a:txBody>
                    <a:bodyPr/>
                    <a:lstStyle/>
                    <a:p>
                      <a:pPr indent="0" lvl="0" marL="0" rtl="0" algn="l">
                        <a:spcBef>
                          <a:spcPts val="0"/>
                        </a:spcBef>
                        <a:spcAft>
                          <a:spcPts val="0"/>
                        </a:spcAft>
                        <a:buNone/>
                      </a:pPr>
                      <a:r>
                        <a:t/>
                      </a:r>
                      <a:endParaRPr sz="1200">
                        <a:latin typeface="Halant"/>
                        <a:ea typeface="Halant"/>
                        <a:cs typeface="Halant"/>
                        <a:sym typeface="Halant"/>
                      </a:endParaRPr>
                    </a:p>
                  </a:txBody>
                  <a:tcPr marT="91425" marB="91425" marR="91425" marL="91425"/>
                </a:tc>
              </a:tr>
              <a:tr h="720150">
                <a:tc>
                  <a:txBody>
                    <a:bodyPr/>
                    <a:lstStyle/>
                    <a:p>
                      <a:pPr indent="0" lvl="0" marL="0" rtl="0" algn="ctr">
                        <a:spcBef>
                          <a:spcPts val="0"/>
                        </a:spcBef>
                        <a:spcAft>
                          <a:spcPts val="0"/>
                        </a:spcAft>
                        <a:buNone/>
                      </a:pPr>
                      <a:r>
                        <a:rPr b="1" lang="en" sz="1200">
                          <a:latin typeface="Halant"/>
                          <a:ea typeface="Halant"/>
                          <a:cs typeface="Halant"/>
                          <a:sym typeface="Halant"/>
                        </a:rPr>
                        <a:t>231 &amp; 232</a:t>
                      </a:r>
                      <a:endParaRPr b="1" sz="1200">
                        <a:latin typeface="Halant"/>
                        <a:ea typeface="Halant"/>
                        <a:cs typeface="Halant"/>
                        <a:sym typeface="Halant"/>
                      </a:endParaRPr>
                    </a:p>
                  </a:txBody>
                  <a:tcPr marT="91425" marB="91425" marR="91425" marL="91425" anchor="ctr"/>
                </a:tc>
                <a:tc>
                  <a:txBody>
                    <a:bodyPr/>
                    <a:lstStyle/>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txBody>
                  <a:tcPr marT="91425" marB="91425" marR="91425" marL="91425"/>
                </a:tc>
              </a:tr>
            </a:tbl>
          </a:graphicData>
        </a:graphic>
      </p:graphicFrame>
      <p:sp>
        <p:nvSpPr>
          <p:cNvPr id="85" name="Google Shape;85;p15"/>
          <p:cNvSpPr txBox="1"/>
          <p:nvPr/>
        </p:nvSpPr>
        <p:spPr>
          <a:xfrm>
            <a:off x="952500" y="7777300"/>
            <a:ext cx="5867400" cy="1276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Halant"/>
              <a:ea typeface="Halant"/>
              <a:cs typeface="Halant"/>
              <a:sym typeface="Halant"/>
            </a:endParaRPr>
          </a:p>
        </p:txBody>
      </p:sp>
      <p:sp>
        <p:nvSpPr>
          <p:cNvPr id="86" name="Google Shape;86;p15"/>
          <p:cNvSpPr txBox="1"/>
          <p:nvPr/>
        </p:nvSpPr>
        <p:spPr>
          <a:xfrm>
            <a:off x="899150" y="7372013"/>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What article do you think had the largest impact on Germany? Why?</a:t>
            </a:r>
            <a:endParaRPr sz="12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0" name="Shape 90"/>
        <p:cNvGrpSpPr/>
        <p:nvPr/>
      </p:nvGrpSpPr>
      <p:grpSpPr>
        <a:xfrm>
          <a:off x="0" y="0"/>
          <a:ext cx="0" cy="0"/>
          <a:chOff x="0" y="0"/>
          <a:chExt cx="0" cy="0"/>
        </a:xfrm>
      </p:grpSpPr>
      <p:sp>
        <p:nvSpPr>
          <p:cNvPr id="91" name="Google Shape;91;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Treaty of Versailles Group Work</a:t>
            </a:r>
            <a:endParaRPr sz="2000">
              <a:solidFill>
                <a:schemeClr val="dk1"/>
              </a:solidFill>
              <a:latin typeface="Halant"/>
              <a:ea typeface="Halant"/>
              <a:cs typeface="Halant"/>
              <a:sym typeface="Halant"/>
            </a:endParaRPr>
          </a:p>
        </p:txBody>
      </p:sp>
      <p:pic>
        <p:nvPicPr>
          <p:cNvPr id="92" name="Google Shape;92;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3" name="Google Shape;93;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4" name="Google Shape;94;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5" name="Google Shape;95;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6" name="Google Shape;96;p16"/>
          <p:cNvSpPr txBox="1"/>
          <p:nvPr/>
        </p:nvSpPr>
        <p:spPr>
          <a:xfrm>
            <a:off x="594300" y="655288"/>
            <a:ext cx="6583800" cy="7314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article(s) assigned to your group. Then, write a Say-it-in-6 to explain its impact on Germany and create a representative image. Consider formatting as a </a:t>
            </a:r>
            <a:r>
              <a:rPr lang="en" sz="1200">
                <a:solidFill>
                  <a:schemeClr val="dk1"/>
                </a:solidFill>
                <a:latin typeface="Halant"/>
                <a:ea typeface="Halant"/>
                <a:cs typeface="Halant"/>
                <a:sym typeface="Halant"/>
              </a:rPr>
              <a:t>political</a:t>
            </a:r>
            <a:r>
              <a:rPr lang="en" sz="1200">
                <a:solidFill>
                  <a:schemeClr val="dk1"/>
                </a:solidFill>
                <a:latin typeface="Halant"/>
                <a:ea typeface="Halant"/>
                <a:cs typeface="Halant"/>
                <a:sym typeface="Halant"/>
              </a:rPr>
              <a:t> cartoon, meme, or regular illustration.</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Inter"/>
                <a:ea typeface="Inter"/>
                <a:cs typeface="Inter"/>
                <a:sym typeface="Inter"/>
              </a:rPr>
              <a:t>Article(s) Assigned: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Inter"/>
                <a:ea typeface="Inter"/>
                <a:cs typeface="Inter"/>
                <a:sym typeface="Inter"/>
              </a:rPr>
              <a:t>Say-it-in-6: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Image: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your meme demonstrates the ways in which Germany was impacted by the Treaty of Versailles.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p:txBody>
      </p:sp>
      <p:sp>
        <p:nvSpPr>
          <p:cNvPr id="97" name="Google Shape;97;p16"/>
          <p:cNvSpPr/>
          <p:nvPr/>
        </p:nvSpPr>
        <p:spPr>
          <a:xfrm>
            <a:off x="1076575" y="2687975"/>
            <a:ext cx="5890500" cy="43371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sp>
        <p:nvSpPr>
          <p:cNvPr id="102" name="Google Shape;102;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End of WWI &amp; Its Impacts Guided Notes (Exemplar)</a:t>
            </a:r>
            <a:endParaRPr sz="2000">
              <a:solidFill>
                <a:schemeClr val="dk1"/>
              </a:solidFill>
              <a:latin typeface="Halant"/>
              <a:ea typeface="Halant"/>
              <a:cs typeface="Halant"/>
              <a:sym typeface="Halant"/>
            </a:endParaRPr>
          </a:p>
        </p:txBody>
      </p:sp>
      <p:pic>
        <p:nvPicPr>
          <p:cNvPr id="103" name="Google Shape;103;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4" name="Google Shape;104;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6" name="Google Shape;106;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7" name="Google Shape;107;p1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08" name="Google Shape;108;p17"/>
          <p:cNvGraphicFramePr/>
          <p:nvPr/>
        </p:nvGraphicFramePr>
        <p:xfrm>
          <a:off x="455300" y="1437300"/>
          <a:ext cx="3000000" cy="3000000"/>
        </p:xfrm>
        <a:graphic>
          <a:graphicData uri="http://schemas.openxmlformats.org/drawingml/2006/table">
            <a:tbl>
              <a:tblPr>
                <a:noFill/>
                <a:tableStyleId>{B7E2EC74-CD4F-4047-837D-53789964CC2C}</a:tableStyleId>
              </a:tblPr>
              <a:tblGrid>
                <a:gridCol w="4350900"/>
                <a:gridCol w="2725650"/>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a:t>
                      </a:r>
                      <a:endParaRPr sz="13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 World War I leads to World War II as day follows night. By the end of World War I, everybody is looking to get advantage. World War I didn't really end in 1918. It brutalized an entire generation of Europeans. It brutalized an entire generation of people around the world. And it made them realize that war on this scale was not only possible, but actually thinkable. There's a wonderful, wonderful political cartoon where the fat politicians and generals are walking out of Versailles and there's a little tiny boy and he's crying in the corner. And I'm not kidding, he says, “I'm cannon fodder for 1940.” They knew, anyone with half a brain knew, that the treaty of Versailles was essentially the starting gun for the Second World War. Essentially what happened is that you create such an unstable economy and so much animosity between nations that you're just seeding the field of war to rise and grow again. A lot of the anger, animosity, resentment that fuels the rise of the National Socialists and Adolf Hitler in Germany can be directly tied to that. It would be difficult to argue that that's simply propaganda that's utilized by Adolf Hitler. These were very difficult terms for the German people to handle. And it creates this bunker mentality, this “us against the world” mentality, that ultimately will play out in Hitler being able to create a program that appeals to that sentiment. To the average German, they have been sold out by the politicians. In particular, it made people like Adolf Hitler, who had fought, after all, in the German army in World War I, think that if only the Germans could do it again, but do it right this time, they could actually win. We call it World War I, World War II, but it's really two different stages of one global conflict. Just happens that people put their arms down for a twenty year period, and then they went back to fighting again.</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Halant"/>
                          <a:ea typeface="Halant"/>
                          <a:cs typeface="Halant"/>
                          <a:sym typeface="Halant"/>
                        </a:rPr>
                        <a:t>Source: Will Dyson, “Peace and Future Cannon Fodder,” </a:t>
                      </a:r>
                      <a:r>
                        <a:rPr i="1" lang="en" sz="1200">
                          <a:solidFill>
                            <a:schemeClr val="dk1"/>
                          </a:solidFill>
                          <a:latin typeface="Halant"/>
                          <a:ea typeface="Halant"/>
                          <a:cs typeface="Halant"/>
                          <a:sym typeface="Halant"/>
                        </a:rPr>
                        <a:t>The Butte Daily Bulletin</a:t>
                      </a:r>
                      <a:r>
                        <a:rPr lang="en" sz="1200">
                          <a:solidFill>
                            <a:schemeClr val="dk1"/>
                          </a:solidFill>
                          <a:latin typeface="Halant"/>
                          <a:ea typeface="Halant"/>
                          <a:cs typeface="Halant"/>
                          <a:sym typeface="Halant"/>
                        </a:rPr>
                        <a:t>, June 24, 1919.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 </a:t>
                      </a:r>
                      <a:r>
                        <a:rPr lang="en" sz="1000">
                          <a:solidFill>
                            <a:schemeClr val="dk1"/>
                          </a:solidFill>
                          <a:latin typeface="Inter"/>
                          <a:ea typeface="Inter"/>
                          <a:cs typeface="Inter"/>
                          <a:sym typeface="Inter"/>
                        </a:rPr>
                        <a:t>Fodder: Literally means food for livestock; is used figuratively to mean people or things that are considered expendable or easily sacrificed</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109" name="Google Shape;109;p17"/>
          <p:cNvSpPr txBox="1"/>
          <p:nvPr/>
        </p:nvSpPr>
        <p:spPr>
          <a:xfrm>
            <a:off x="455300" y="7148400"/>
            <a:ext cx="6861900" cy="221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Questions:</a:t>
            </a:r>
            <a:endParaRPr b="1" sz="1200">
              <a:solidFill>
                <a:srgbClr val="000000"/>
              </a:solidFill>
              <a:latin typeface="Halant"/>
              <a:ea typeface="Halant"/>
              <a:cs typeface="Halant"/>
              <a:sym typeface="Halant"/>
            </a:endParaRPr>
          </a:p>
          <a:p>
            <a:pPr indent="0" lvl="0" marL="0" rtl="0" algn="l">
              <a:spcBef>
                <a:spcPts val="0"/>
              </a:spcBef>
              <a:spcAft>
                <a:spcPts val="0"/>
              </a:spcAft>
              <a:buNone/>
            </a:pPr>
            <a:r>
              <a:t/>
            </a:r>
            <a:endParaRPr b="1"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What message does the political cartoon convey?</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cartoon suggests that the harsh terms of the Treaty of Versailles made another war inevitable, symbolized by a crying child labeled "cannon fodder for 1940." This means that the child would grow up to be sacrificed through the next war effort.</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How did </a:t>
            </a:r>
            <a:r>
              <a:rPr lang="en" sz="1200">
                <a:latin typeface="Inter"/>
                <a:ea typeface="Inter"/>
                <a:cs typeface="Inter"/>
                <a:sym typeface="Inter"/>
              </a:rPr>
              <a:t>the Treaty of Versailles contribute to the start of World War II?</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treaty created economic instability, resentment, and a sense of betrayal in Germany, which fueled anger and nationalism, ultimately helping Adolf Hitler rise to power.</a:t>
            </a:r>
            <a:endParaRPr sz="1200">
              <a:solidFill>
                <a:srgbClr val="000000"/>
              </a:solidFill>
              <a:latin typeface="Inter"/>
              <a:ea typeface="Inter"/>
              <a:cs typeface="Inter"/>
              <a:sym typeface="Inter"/>
            </a:endParaRPr>
          </a:p>
        </p:txBody>
      </p:sp>
      <p:pic>
        <p:nvPicPr>
          <p:cNvPr id="110" name="Google Shape;110;p17"/>
          <p:cNvPicPr preferRelativeResize="0"/>
          <p:nvPr/>
        </p:nvPicPr>
        <p:blipFill>
          <a:blip r:embed="rId5">
            <a:alphaModFix/>
          </a:blip>
          <a:stretch>
            <a:fillRect/>
          </a:stretch>
        </p:blipFill>
        <p:spPr>
          <a:xfrm>
            <a:off x="4858725" y="2152413"/>
            <a:ext cx="2592299" cy="3183712"/>
          </a:xfrm>
          <a:prstGeom prst="rect">
            <a:avLst/>
          </a:prstGeom>
          <a:noFill/>
          <a:ln>
            <a:noFill/>
          </a:ln>
        </p:spPr>
      </p:pic>
      <p:sp>
        <p:nvSpPr>
          <p:cNvPr id="111" name="Google Shape;111;p17"/>
          <p:cNvSpPr txBox="1"/>
          <p:nvPr/>
        </p:nvSpPr>
        <p:spPr>
          <a:xfrm>
            <a:off x="457200" y="838200"/>
            <a:ext cx="71124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Watch the video, </a:t>
            </a:r>
            <a:r>
              <a:rPr lang="en" sz="1200" u="sng">
                <a:solidFill>
                  <a:schemeClr val="hlink"/>
                </a:solidFill>
                <a:latin typeface="Halant"/>
                <a:ea typeface="Halant"/>
                <a:cs typeface="Halant"/>
                <a:sym typeface="Halant"/>
                <a:hlinkClick r:id="rId6"/>
              </a:rPr>
              <a:t>“Did World War I Lead to World War II?”</a:t>
            </a:r>
            <a:r>
              <a:rPr lang="en" sz="1200">
                <a:solidFill>
                  <a:schemeClr val="dk1"/>
                </a:solidFill>
                <a:latin typeface="Halant"/>
                <a:ea typeface="Halant"/>
                <a:cs typeface="Halant"/>
                <a:sym typeface="Halant"/>
              </a:rPr>
              <a:t> and view the political cartoon. Then answer the questions that follow.</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5" name="Shape 115"/>
        <p:cNvGrpSpPr/>
        <p:nvPr/>
      </p:nvGrpSpPr>
      <p:grpSpPr>
        <a:xfrm>
          <a:off x="0" y="0"/>
          <a:ext cx="0" cy="0"/>
          <a:chOff x="0" y="0"/>
          <a:chExt cx="0" cy="0"/>
        </a:xfrm>
      </p:grpSpPr>
      <p:sp>
        <p:nvSpPr>
          <p:cNvPr id="116" name="Google Shape;116;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End of WWI Guided Notes (Exemplar) </a:t>
            </a:r>
            <a:endParaRPr sz="2000">
              <a:solidFill>
                <a:schemeClr val="dk1"/>
              </a:solidFill>
              <a:latin typeface="Halant"/>
              <a:ea typeface="Halant"/>
              <a:cs typeface="Halant"/>
              <a:sym typeface="Halant"/>
            </a:endParaRPr>
          </a:p>
        </p:txBody>
      </p:sp>
      <p:pic>
        <p:nvPicPr>
          <p:cNvPr id="117" name="Google Shape;117;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8" name="Google Shape;118;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9" name="Google Shape;119;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0" name="Google Shape;120;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1" name="Google Shape;121;p18"/>
          <p:cNvSpPr txBox="1"/>
          <p:nvPr/>
        </p:nvSpPr>
        <p:spPr>
          <a:xfrm>
            <a:off x="594300" y="655288"/>
            <a:ext cx="6583800" cy="8865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The End of WWI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When did the armistice take effect?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November 11, 1918 at 11:00</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human and financial costs of the Allies compare to the Central Powers?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Allies suffered higher financial costs due to their greater war expenditures and damages. They also experienced higher casualties overall, with countries like Russia and France losing millions of soldiers and civilians. The Central Powers also suffered major losses, but Germany had some of the highest war costs.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goals of the “Big Four” leaders differ?</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Some leaders prioritized lasting peace and diplomacy, while others focused on punishing the losing side to prevent future threats. Some sought territorial expansion, while others aimed to maintain stability in Europe. These differing priorities led to compromises in the Treaty of Versailles, leaving unresolved tensions that would shape future conflicts.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it was appropriate for certain nations to be excluded? Why or why not?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It was probably fair to exclude Germany because of their significant role in starting the war, but their involvement could have prevented future resentment. It was not appropriate to exclude colonized nations reinforced European imperialism which was in opposition to many of the ideas presented.</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 two key principles of Wilson’s Fourteen Points.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Self-determination: Allowing nations to govern themselves rather than being ruled by empires. League of Nations: An international organization aimed at preventing future wars through diplomacy.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most major disagreement at the Paris Peace Conference?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harshness of Germany’s punishment was the biggest issue. France and Britain wanted Germany weakened, while Wilson wanted a more lenient peace focused on democracy and diplomacy.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main goal of the League of Nations? Why did the U.S. refuse to join?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main goal was to prevent future wars through diplomacy, collective security and disarmament. The U.S. Congress feared it would limit U.S. sovereignty and drag the country into unnecessary conflicts.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maps, what happened to European empires as a result of World War I?</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Austro-Hungarian and Ottoman Empires collapsed, leading to the creation of new countries like Czechoslovakia, Yugoslavia, and Poland. Germany lost territory too.</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sp>
        <p:nvSpPr>
          <p:cNvPr id="126" name="Google Shape;126;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Treaty of Versailles Gallery Walk (Exemplar)</a:t>
            </a:r>
            <a:endParaRPr sz="2000">
              <a:solidFill>
                <a:schemeClr val="dk1"/>
              </a:solidFill>
              <a:latin typeface="Halant"/>
              <a:ea typeface="Halant"/>
              <a:cs typeface="Halant"/>
              <a:sym typeface="Halant"/>
            </a:endParaRPr>
          </a:p>
        </p:txBody>
      </p:sp>
      <p:pic>
        <p:nvPicPr>
          <p:cNvPr id="127" name="Google Shape;127;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8" name="Google Shape;128;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9" name="Google Shape;129;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0" name="Google Shape;130;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1" name="Google Shape;131;p19"/>
          <p:cNvSpPr txBox="1"/>
          <p:nvPr/>
        </p:nvSpPr>
        <p:spPr>
          <a:xfrm>
            <a:off x="594300" y="655288"/>
            <a:ext cx="65838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selected articles from the Treaty of Versailles. Consider the impact on Germany. Write either a summary of the impact or ask a question about the article.</a:t>
            </a:r>
            <a:endParaRPr sz="1200">
              <a:solidFill>
                <a:schemeClr val="dk1"/>
              </a:solidFill>
              <a:latin typeface="Halant"/>
              <a:ea typeface="Halant"/>
              <a:cs typeface="Halant"/>
              <a:sym typeface="Halant"/>
            </a:endParaRPr>
          </a:p>
        </p:txBody>
      </p:sp>
      <p:graphicFrame>
        <p:nvGraphicFramePr>
          <p:cNvPr id="132" name="Google Shape;132;p19"/>
          <p:cNvGraphicFramePr/>
          <p:nvPr/>
        </p:nvGraphicFramePr>
        <p:xfrm>
          <a:off x="952500" y="1400400"/>
          <a:ext cx="3000000" cy="3000000"/>
        </p:xfrm>
        <a:graphic>
          <a:graphicData uri="http://schemas.openxmlformats.org/drawingml/2006/table">
            <a:tbl>
              <a:tblPr>
                <a:noFill/>
                <a:tableStyleId>{B7E2EC74-CD4F-4047-837D-53789964CC2C}</a:tableStyleId>
              </a:tblPr>
              <a:tblGrid>
                <a:gridCol w="1334225"/>
                <a:gridCol w="4533175"/>
              </a:tblGrid>
              <a:tr h="397175">
                <a:tc>
                  <a:txBody>
                    <a:bodyPr/>
                    <a:lstStyle/>
                    <a:p>
                      <a:pPr indent="0" lvl="0" marL="0" rtl="0" algn="ctr">
                        <a:spcBef>
                          <a:spcPts val="0"/>
                        </a:spcBef>
                        <a:spcAft>
                          <a:spcPts val="0"/>
                        </a:spcAft>
                        <a:buNone/>
                      </a:pPr>
                      <a:r>
                        <a:rPr b="1" lang="en" sz="1200">
                          <a:latin typeface="Halant"/>
                          <a:ea typeface="Halant"/>
                          <a:cs typeface="Halant"/>
                          <a:sym typeface="Halant"/>
                        </a:rPr>
                        <a:t>Article(s)</a:t>
                      </a:r>
                      <a:endParaRPr b="1" sz="1200">
                        <a:latin typeface="Halant"/>
                        <a:ea typeface="Halant"/>
                        <a:cs typeface="Halant"/>
                        <a:sym typeface="Halant"/>
                      </a:endParaRPr>
                    </a:p>
                  </a:txBody>
                  <a:tcPr marT="91425" marB="91425" marR="91425" marL="91425"/>
                </a:tc>
                <a:tc>
                  <a:txBody>
                    <a:bodyPr/>
                    <a:lstStyle/>
                    <a:p>
                      <a:pPr indent="0" lvl="0" marL="0" rtl="0" algn="ctr">
                        <a:spcBef>
                          <a:spcPts val="0"/>
                        </a:spcBef>
                        <a:spcAft>
                          <a:spcPts val="0"/>
                        </a:spcAft>
                        <a:buNone/>
                      </a:pPr>
                      <a:r>
                        <a:rPr b="1" lang="en" sz="1200">
                          <a:latin typeface="Halant"/>
                          <a:ea typeface="Halant"/>
                          <a:cs typeface="Halant"/>
                          <a:sym typeface="Halant"/>
                        </a:rPr>
                        <a:t>Effects on Germany</a:t>
                      </a:r>
                      <a:endParaRPr b="1" sz="12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720150">
                <a:tc>
                  <a:txBody>
                    <a:bodyPr/>
                    <a:lstStyle/>
                    <a:p>
                      <a:pPr indent="0" lvl="0" marL="0" rtl="0" algn="ctr">
                        <a:spcBef>
                          <a:spcPts val="0"/>
                        </a:spcBef>
                        <a:spcAft>
                          <a:spcPts val="0"/>
                        </a:spcAft>
                        <a:buNone/>
                      </a:pPr>
                      <a:r>
                        <a:rPr b="1" lang="en" sz="1200">
                          <a:latin typeface="Halant"/>
                          <a:ea typeface="Halant"/>
                          <a:cs typeface="Halant"/>
                          <a:sym typeface="Halant"/>
                        </a:rPr>
                        <a:t>42 &amp; 43</a:t>
                      </a:r>
                      <a:endParaRPr b="1" sz="1200">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highlight>
                            <a:srgbClr val="FCFCFC"/>
                          </a:highlight>
                          <a:latin typeface="Halant"/>
                          <a:ea typeface="Halant"/>
                          <a:cs typeface="Halant"/>
                          <a:sym typeface="Halant"/>
                        </a:rPr>
                        <a:t>Germany had to give up the Rhineland and could not mobilize or keep any troops in the region.</a:t>
                      </a:r>
                      <a:endParaRPr b="1" sz="1200">
                        <a:solidFill>
                          <a:srgbClr val="E95C3D"/>
                        </a:solidFill>
                        <a:highlight>
                          <a:srgbClr val="FCFCFC"/>
                        </a:highlight>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0150">
                <a:tc>
                  <a:txBody>
                    <a:bodyPr/>
                    <a:lstStyle/>
                    <a:p>
                      <a:pPr indent="0" lvl="0" marL="0" rtl="0" algn="ctr">
                        <a:spcBef>
                          <a:spcPts val="0"/>
                        </a:spcBef>
                        <a:spcAft>
                          <a:spcPts val="0"/>
                        </a:spcAft>
                        <a:buNone/>
                      </a:pPr>
                      <a:r>
                        <a:rPr b="1" lang="en" sz="1200">
                          <a:latin typeface="Halant"/>
                          <a:ea typeface="Halant"/>
                          <a:cs typeface="Halant"/>
                          <a:sym typeface="Halant"/>
                        </a:rPr>
                        <a:t>45</a:t>
                      </a:r>
                      <a:endParaRPr b="1" sz="1200">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highlight>
                            <a:srgbClr val="FCFCFC"/>
                          </a:highlight>
                          <a:latin typeface="Halant"/>
                          <a:ea typeface="Halant"/>
                          <a:cs typeface="Halant"/>
                          <a:sym typeface="Halant"/>
                        </a:rPr>
                        <a:t>Germany lost their rights to the mines of the Saar Basin to France. The French could fully exploit the resources of that region.</a:t>
                      </a:r>
                      <a:endParaRPr b="1" sz="1200">
                        <a:solidFill>
                          <a:srgbClr val="E95C3D"/>
                        </a:solidFill>
                        <a:highlight>
                          <a:srgbClr val="FCFCFC"/>
                        </a:highlight>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0150">
                <a:tc>
                  <a:txBody>
                    <a:bodyPr/>
                    <a:lstStyle/>
                    <a:p>
                      <a:pPr indent="0" lvl="0" marL="0" rtl="0" algn="ctr">
                        <a:spcBef>
                          <a:spcPts val="0"/>
                        </a:spcBef>
                        <a:spcAft>
                          <a:spcPts val="0"/>
                        </a:spcAft>
                        <a:buNone/>
                      </a:pPr>
                      <a:r>
                        <a:rPr b="1" lang="en" sz="1200">
                          <a:latin typeface="Halant"/>
                          <a:ea typeface="Halant"/>
                          <a:cs typeface="Halant"/>
                          <a:sym typeface="Halant"/>
                        </a:rPr>
                        <a:t>80 &amp; 119</a:t>
                      </a:r>
                      <a:endParaRPr b="1" sz="1200">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highlight>
                            <a:srgbClr val="FCFCFC"/>
                          </a:highlight>
                          <a:latin typeface="Halant"/>
                          <a:ea typeface="Halant"/>
                          <a:cs typeface="Halant"/>
                          <a:sym typeface="Halant"/>
                        </a:rPr>
                        <a:t>Germany had to recognize the independence of Austria. They also lost all of their overseas colonies. What happened to the colonies that used to Germany’s?</a:t>
                      </a:r>
                      <a:endParaRPr b="1" sz="1200">
                        <a:solidFill>
                          <a:srgbClr val="E95C3D"/>
                        </a:solidFill>
                        <a:highlight>
                          <a:srgbClr val="FCFCFC"/>
                        </a:highlight>
                        <a:latin typeface="Halant"/>
                        <a:ea typeface="Halant"/>
                        <a:cs typeface="Halant"/>
                        <a:sym typeface="Halant"/>
                      </a:endParaRPr>
                    </a:p>
                    <a:p>
                      <a:pPr indent="0" lvl="0" marL="0" rtl="0" algn="l">
                        <a:spcBef>
                          <a:spcPts val="0"/>
                        </a:spcBef>
                        <a:spcAft>
                          <a:spcPts val="0"/>
                        </a:spcAft>
                        <a:buNone/>
                      </a:pPr>
                      <a:r>
                        <a:t/>
                      </a:r>
                      <a:endParaRPr b="1" sz="1200">
                        <a:solidFill>
                          <a:srgbClr val="E95C3D"/>
                        </a:solidFill>
                        <a:highlight>
                          <a:srgbClr val="FCFCFC"/>
                        </a:highlight>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0150">
                <a:tc>
                  <a:txBody>
                    <a:bodyPr/>
                    <a:lstStyle/>
                    <a:p>
                      <a:pPr indent="0" lvl="0" marL="0" rtl="0" algn="ctr">
                        <a:spcBef>
                          <a:spcPts val="0"/>
                        </a:spcBef>
                        <a:spcAft>
                          <a:spcPts val="0"/>
                        </a:spcAft>
                        <a:buNone/>
                      </a:pPr>
                      <a:r>
                        <a:rPr b="1" lang="en" sz="1200">
                          <a:latin typeface="Halant"/>
                          <a:ea typeface="Halant"/>
                          <a:cs typeface="Halant"/>
                          <a:sym typeface="Halant"/>
                        </a:rPr>
                        <a:t>160</a:t>
                      </a:r>
                      <a:endParaRPr b="1" sz="1200">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highlight>
                            <a:srgbClr val="FCFCFC"/>
                          </a:highlight>
                          <a:latin typeface="Halant"/>
                          <a:ea typeface="Halant"/>
                          <a:cs typeface="Halant"/>
                          <a:sym typeface="Halant"/>
                        </a:rPr>
                        <a:t>The Germany military was significantly reduced- it could not comprise of more than 100,000.</a:t>
                      </a:r>
                      <a:endParaRPr b="1" sz="1200">
                        <a:solidFill>
                          <a:srgbClr val="E95C3D"/>
                        </a:solidFill>
                        <a:highlight>
                          <a:srgbClr val="FCFCFC"/>
                        </a:highlight>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0150">
                <a:tc>
                  <a:txBody>
                    <a:bodyPr/>
                    <a:lstStyle/>
                    <a:p>
                      <a:pPr indent="0" lvl="0" marL="0" rtl="0" algn="ctr">
                        <a:spcBef>
                          <a:spcPts val="0"/>
                        </a:spcBef>
                        <a:spcAft>
                          <a:spcPts val="0"/>
                        </a:spcAft>
                        <a:buNone/>
                      </a:pPr>
                      <a:r>
                        <a:rPr b="1" lang="en" sz="1200">
                          <a:latin typeface="Halant"/>
                          <a:ea typeface="Halant"/>
                          <a:cs typeface="Halant"/>
                          <a:sym typeface="Halant"/>
                        </a:rPr>
                        <a:t>181</a:t>
                      </a:r>
                      <a:endParaRPr b="1" sz="1200">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highlight>
                            <a:srgbClr val="FCFCFC"/>
                          </a:highlight>
                          <a:latin typeface="Halant"/>
                          <a:ea typeface="Halant"/>
                          <a:cs typeface="Halant"/>
                          <a:sym typeface="Halant"/>
                        </a:rPr>
                        <a:t>Germany’s navy was severely limited and they were no longer able to have submarines.</a:t>
                      </a:r>
                      <a:endParaRPr b="1" sz="1200">
                        <a:solidFill>
                          <a:srgbClr val="E95C3D"/>
                        </a:solidFill>
                        <a:highlight>
                          <a:srgbClr val="FCFCFC"/>
                        </a:highlight>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0150">
                <a:tc>
                  <a:txBody>
                    <a:bodyPr/>
                    <a:lstStyle/>
                    <a:p>
                      <a:pPr indent="0" lvl="0" marL="0" rtl="0" algn="ctr">
                        <a:spcBef>
                          <a:spcPts val="0"/>
                        </a:spcBef>
                        <a:spcAft>
                          <a:spcPts val="0"/>
                        </a:spcAft>
                        <a:buNone/>
                      </a:pPr>
                      <a:r>
                        <a:rPr b="1" lang="en" sz="1200">
                          <a:latin typeface="Halant"/>
                          <a:ea typeface="Halant"/>
                          <a:cs typeface="Halant"/>
                          <a:sym typeface="Halant"/>
                        </a:rPr>
                        <a:t>198</a:t>
                      </a:r>
                      <a:endParaRPr b="1" sz="1200">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highlight>
                            <a:srgbClr val="FCFCFC"/>
                          </a:highlight>
                          <a:latin typeface="Halant"/>
                          <a:ea typeface="Halant"/>
                          <a:cs typeface="Halant"/>
                          <a:sym typeface="Halant"/>
                        </a:rPr>
                        <a:t>Germany’s air power was reduced and they were not allowed to have planes that had any weapons.</a:t>
                      </a:r>
                      <a:endParaRPr b="1" sz="1200">
                        <a:solidFill>
                          <a:srgbClr val="E95C3D"/>
                        </a:solidFill>
                        <a:highlight>
                          <a:srgbClr val="FCFCFC"/>
                        </a:highlight>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0150">
                <a:tc>
                  <a:txBody>
                    <a:bodyPr/>
                    <a:lstStyle/>
                    <a:p>
                      <a:pPr indent="0" lvl="0" marL="0" rtl="0" algn="ctr">
                        <a:spcBef>
                          <a:spcPts val="0"/>
                        </a:spcBef>
                        <a:spcAft>
                          <a:spcPts val="0"/>
                        </a:spcAft>
                        <a:buNone/>
                      </a:pPr>
                      <a:r>
                        <a:rPr b="1" lang="en" sz="1200">
                          <a:latin typeface="Halant"/>
                          <a:ea typeface="Halant"/>
                          <a:cs typeface="Halant"/>
                          <a:sym typeface="Halant"/>
                        </a:rPr>
                        <a:t>231 &amp; 232</a:t>
                      </a:r>
                      <a:endParaRPr b="1" sz="1200">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highlight>
                            <a:srgbClr val="FCFCFC"/>
                          </a:highlight>
                          <a:latin typeface="Halant"/>
                          <a:ea typeface="Halant"/>
                          <a:cs typeface="Halant"/>
                          <a:sym typeface="Halant"/>
                        </a:rPr>
                        <a:t>Germany had to accept full responsibility for the war. They had to pay reparations to the Allies to pay for all damages. How was Germany supposed to come up with that money?</a:t>
                      </a:r>
                      <a:endParaRPr b="1" sz="1200">
                        <a:solidFill>
                          <a:srgbClr val="E95C3D"/>
                        </a:solidFill>
                        <a:highlight>
                          <a:srgbClr val="FCFCFC"/>
                        </a:highlight>
                        <a:latin typeface="Halant"/>
                        <a:ea typeface="Halant"/>
                        <a:cs typeface="Halant"/>
                        <a:sym typeface="Halant"/>
                      </a:endParaRPr>
                    </a:p>
                    <a:p>
                      <a:pPr indent="0" lvl="0" marL="0" rtl="0" algn="l">
                        <a:spcBef>
                          <a:spcPts val="0"/>
                        </a:spcBef>
                        <a:spcAft>
                          <a:spcPts val="0"/>
                        </a:spcAft>
                        <a:buNone/>
                      </a:pPr>
                      <a:r>
                        <a:t/>
                      </a:r>
                      <a:endParaRPr b="1" sz="1200">
                        <a:solidFill>
                          <a:srgbClr val="E95C3D"/>
                        </a:solidFill>
                        <a:highlight>
                          <a:srgbClr val="FCFCFC"/>
                        </a:highlight>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33" name="Google Shape;133;p19"/>
          <p:cNvSpPr txBox="1"/>
          <p:nvPr/>
        </p:nvSpPr>
        <p:spPr>
          <a:xfrm>
            <a:off x="952500" y="7777300"/>
            <a:ext cx="5867400" cy="1276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Halant"/>
                <a:ea typeface="Halant"/>
                <a:cs typeface="Halant"/>
                <a:sym typeface="Halant"/>
              </a:rPr>
              <a:t>Articles 231 and 232 had the largest impact on Germany. It was humiliating for the Germans to have to accept full responsibility for the war. It was also problematic to expect them to pay such a large sum of money to the Allies after their country had been devastated by war. This would have been very hard on the civilians, too.</a:t>
            </a:r>
            <a:endParaRPr sz="1200">
              <a:solidFill>
                <a:schemeClr val="dk2"/>
              </a:solidFill>
              <a:latin typeface="Halant"/>
              <a:ea typeface="Halant"/>
              <a:cs typeface="Halant"/>
              <a:sym typeface="Halant"/>
            </a:endParaRPr>
          </a:p>
        </p:txBody>
      </p:sp>
      <p:sp>
        <p:nvSpPr>
          <p:cNvPr id="134" name="Google Shape;134;p19"/>
          <p:cNvSpPr txBox="1"/>
          <p:nvPr/>
        </p:nvSpPr>
        <p:spPr>
          <a:xfrm>
            <a:off x="899150" y="7372013"/>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What article do you think had the largest impact on Germany? Why?</a:t>
            </a:r>
            <a:endParaRPr sz="1200">
              <a:solidFill>
                <a:schemeClr val="dk1"/>
              </a:solidFill>
              <a:latin typeface="Halant"/>
              <a:ea typeface="Halant"/>
              <a:cs typeface="Halant"/>
              <a:sym typeface="Halan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8" name="Shape 138"/>
        <p:cNvGrpSpPr/>
        <p:nvPr/>
      </p:nvGrpSpPr>
      <p:grpSpPr>
        <a:xfrm>
          <a:off x="0" y="0"/>
          <a:ext cx="0" cy="0"/>
          <a:chOff x="0" y="0"/>
          <a:chExt cx="0" cy="0"/>
        </a:xfrm>
      </p:grpSpPr>
      <p:sp>
        <p:nvSpPr>
          <p:cNvPr id="139" name="Google Shape;139;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Treaty of Versailles Group Work (Exemplar)</a:t>
            </a:r>
            <a:endParaRPr sz="2000">
              <a:solidFill>
                <a:schemeClr val="dk1"/>
              </a:solidFill>
              <a:latin typeface="Halant"/>
              <a:ea typeface="Halant"/>
              <a:cs typeface="Halant"/>
              <a:sym typeface="Halant"/>
            </a:endParaRPr>
          </a:p>
        </p:txBody>
      </p:sp>
      <p:pic>
        <p:nvPicPr>
          <p:cNvPr id="140" name="Google Shape;140;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1" name="Google Shape;141;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2" name="Google Shape;142;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3" name="Google Shape;143;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4" name="Google Shape;144;p20"/>
          <p:cNvSpPr txBox="1"/>
          <p:nvPr/>
        </p:nvSpPr>
        <p:spPr>
          <a:xfrm>
            <a:off x="594300" y="655288"/>
            <a:ext cx="6583800" cy="8422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article(s) assigned to your group. Then, write a Say-it-in-6 to explain its impact on Germany and create a representative image. Consider formatting as a political cartoon, meme, or regular illustration.</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Inter"/>
                <a:ea typeface="Inter"/>
                <a:cs typeface="Inter"/>
                <a:sym typeface="Inter"/>
              </a:rPr>
              <a:t>Article(s) Assigned: </a:t>
            </a:r>
            <a:r>
              <a:rPr b="1" lang="en" sz="1200">
                <a:solidFill>
                  <a:srgbClr val="E95C3D"/>
                </a:solidFill>
                <a:latin typeface="Inter"/>
                <a:ea typeface="Inter"/>
                <a:cs typeface="Inter"/>
                <a:sym typeface="Inter"/>
              </a:rPr>
              <a:t>Treaty of Versailles (However, all student examples will be one or two articles rather than the entire treaty.)</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Inter"/>
                <a:ea typeface="Inter"/>
                <a:cs typeface="Inter"/>
                <a:sym typeface="Inter"/>
              </a:rPr>
              <a:t>Say-it-in-6: </a:t>
            </a:r>
            <a:r>
              <a:rPr b="1" lang="en" sz="1200">
                <a:solidFill>
                  <a:srgbClr val="E95C3D"/>
                </a:solidFill>
                <a:latin typeface="Inter"/>
                <a:ea typeface="Inter"/>
                <a:cs typeface="Inter"/>
                <a:sym typeface="Inter"/>
              </a:rPr>
              <a:t>Harsh terms. German resentment. Future war.</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Image: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your meme demonstrates the ways in which Germany was impacted by the Treaty of Versailles.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This meme highlights the false hope Germany may have had during the Treaty of Versailles negotiations, expecting fair terms that would promote lasting peace. Instead, the harsh reparations, military restrictions, and territorial losses left Germany economically crippled and politically humiliated. The final panels, where the Allied Powers remain silent, emphasizes how the treaty's true impact was far more punitive than Germany anticipated, ultimately fueling resentment that contributed to the rise of Hitler and World War II.</a:t>
            </a:r>
            <a:endParaRPr b="1" sz="1200">
              <a:solidFill>
                <a:srgbClr val="E95C3D"/>
              </a:solidFill>
              <a:latin typeface="Inter"/>
              <a:ea typeface="Inter"/>
              <a:cs typeface="Inter"/>
              <a:sym typeface="Inter"/>
            </a:endParaRPr>
          </a:p>
        </p:txBody>
      </p:sp>
      <p:sp>
        <p:nvSpPr>
          <p:cNvPr id="145" name="Google Shape;145;p20"/>
          <p:cNvSpPr/>
          <p:nvPr/>
        </p:nvSpPr>
        <p:spPr>
          <a:xfrm>
            <a:off x="1076575" y="2687975"/>
            <a:ext cx="5890500" cy="43371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46" name="Google Shape;146;p20"/>
          <p:cNvPicPr preferRelativeResize="0"/>
          <p:nvPr/>
        </p:nvPicPr>
        <p:blipFill>
          <a:blip r:embed="rId5">
            <a:alphaModFix/>
          </a:blip>
          <a:stretch>
            <a:fillRect/>
          </a:stretch>
        </p:blipFill>
        <p:spPr>
          <a:xfrm>
            <a:off x="1922811" y="2757493"/>
            <a:ext cx="4198050" cy="4198050"/>
          </a:xfrm>
          <a:prstGeom prst="rect">
            <a:avLst/>
          </a:prstGeom>
          <a:solidFill>
            <a:schemeClr val="lt1"/>
          </a:solidFill>
          <a:ln cap="flat" cmpd="sng" w="9525">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